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03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7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00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10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60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5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5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87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83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3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53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189B-BA64-4095-89C1-A0B503BD96CC}" type="datetimeFigureOut">
              <a:rPr lang="nl-NL" smtClean="0"/>
              <a:t>15-8-2012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C2A3-CB9C-465E-956E-B5B2626EEF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12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isecentrumnederlands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Begrijpend lezen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Bespreek met uw buurman of buurvrouw </a:t>
            </a:r>
          </a:p>
          <a:p>
            <a:pPr>
              <a:buFontTx/>
              <a:buNone/>
            </a:pPr>
            <a:r>
              <a:rPr lang="nl-NL"/>
              <a:t>welke kenmerken sterke lezers hebben.</a:t>
            </a:r>
          </a:p>
          <a:p>
            <a:pPr>
              <a:buFontTx/>
              <a:buNone/>
            </a:pPr>
            <a:r>
              <a:rPr lang="nl-NL"/>
              <a:t>En wat ziet u bij zwakke lezers? </a:t>
            </a:r>
          </a:p>
        </p:txBody>
      </p:sp>
      <p:pic>
        <p:nvPicPr>
          <p:cNvPr id="5079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7909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21388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Kenmerken van sterke lezers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l-NL" sz="2400"/>
              <a:t>Een sterke lezer:</a:t>
            </a:r>
          </a:p>
          <a:p>
            <a:pPr>
              <a:lnSpc>
                <a:spcPct val="90000"/>
              </a:lnSpc>
            </a:pPr>
            <a:r>
              <a:rPr lang="nl-NL" sz="2400"/>
              <a:t>Weet waarom hij een tekst leest en wat hij ermee gaat doen;</a:t>
            </a:r>
          </a:p>
          <a:p>
            <a:pPr>
              <a:lnSpc>
                <a:spcPct val="90000"/>
              </a:lnSpc>
            </a:pPr>
            <a:r>
              <a:rPr lang="nl-NL" sz="2400"/>
              <a:t>Bekijkt eerst de titel, tussenkopjes, plaatjes.</a:t>
            </a:r>
          </a:p>
          <a:p>
            <a:pPr>
              <a:lnSpc>
                <a:spcPct val="90000"/>
              </a:lnSpc>
            </a:pPr>
            <a:r>
              <a:rPr lang="nl-NL" sz="2400"/>
              <a:t>Kan de betekenis van moeilijke woorden uit de tekst halen;</a:t>
            </a:r>
          </a:p>
          <a:p>
            <a:pPr>
              <a:lnSpc>
                <a:spcPct val="90000"/>
              </a:lnSpc>
            </a:pPr>
            <a:r>
              <a:rPr lang="nl-NL" sz="2400"/>
              <a:t>Leest moeilijke stukken nogmaals;</a:t>
            </a:r>
          </a:p>
          <a:p>
            <a:pPr>
              <a:lnSpc>
                <a:spcPct val="90000"/>
              </a:lnSpc>
            </a:pPr>
            <a:r>
              <a:rPr lang="nl-NL" sz="2400"/>
              <a:t>Maakt onderscheid tussen zijn eigen mening en wat er in de tekst staat;</a:t>
            </a:r>
          </a:p>
          <a:p>
            <a:pPr>
              <a:lnSpc>
                <a:spcPct val="90000"/>
              </a:lnSpc>
            </a:pPr>
            <a:r>
              <a:rPr lang="nl-NL" sz="2400"/>
              <a:t>Stelt zichzelf vragen tijdens het lezen;</a:t>
            </a:r>
          </a:p>
          <a:p>
            <a:pPr>
              <a:lnSpc>
                <a:spcPct val="90000"/>
              </a:lnSpc>
            </a:pPr>
            <a:r>
              <a:rPr lang="nl-NL" sz="2400"/>
              <a:t>Kan in eigen woorden de tekst navertellen.</a:t>
            </a:r>
          </a:p>
        </p:txBody>
      </p:sp>
      <p:pic>
        <p:nvPicPr>
          <p:cNvPr id="5089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8933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21388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Kenmerken van zwakke lezers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l-NL" sz="2800"/>
              <a:t>Een zwakke lezer:</a:t>
            </a:r>
          </a:p>
          <a:p>
            <a:pPr>
              <a:lnSpc>
                <a:spcPct val="80000"/>
              </a:lnSpc>
            </a:pPr>
            <a:r>
              <a:rPr lang="nl-NL" sz="2800"/>
              <a:t>Leest omdat het moet;</a:t>
            </a:r>
          </a:p>
          <a:p>
            <a:pPr>
              <a:lnSpc>
                <a:spcPct val="80000"/>
              </a:lnSpc>
            </a:pPr>
            <a:r>
              <a:rPr lang="nl-NL" sz="2800"/>
              <a:t>Begint meteen met lezen;</a:t>
            </a:r>
          </a:p>
          <a:p>
            <a:pPr>
              <a:lnSpc>
                <a:spcPct val="80000"/>
              </a:lnSpc>
            </a:pPr>
            <a:r>
              <a:rPr lang="nl-NL" sz="2800"/>
              <a:t>Stopt met lezen bij een moeilijk woord;</a:t>
            </a:r>
          </a:p>
          <a:p>
            <a:pPr>
              <a:lnSpc>
                <a:spcPct val="80000"/>
              </a:lnSpc>
            </a:pPr>
            <a:r>
              <a:rPr lang="nl-NL" sz="2800"/>
              <a:t>Leest de tekst één keer zonder begrip;</a:t>
            </a:r>
          </a:p>
          <a:p>
            <a:pPr>
              <a:lnSpc>
                <a:spcPct val="80000"/>
              </a:lnSpc>
            </a:pPr>
            <a:r>
              <a:rPr lang="nl-NL" sz="2800"/>
              <a:t>Leest zonder na te denken achter elkaar door;</a:t>
            </a:r>
          </a:p>
          <a:p>
            <a:pPr>
              <a:lnSpc>
                <a:spcPct val="80000"/>
              </a:lnSpc>
            </a:pPr>
            <a:r>
              <a:rPr lang="nl-NL" sz="2800"/>
              <a:t>Vindt alles belangrijk;</a:t>
            </a:r>
          </a:p>
          <a:p>
            <a:pPr>
              <a:lnSpc>
                <a:spcPct val="80000"/>
              </a:lnSpc>
            </a:pPr>
            <a:r>
              <a:rPr lang="nl-NL" sz="2800"/>
              <a:t>Gebruikt bij het navertellen veel zinnen uit de tekst.</a:t>
            </a:r>
          </a:p>
          <a:p>
            <a:pPr>
              <a:lnSpc>
                <a:spcPct val="80000"/>
              </a:lnSpc>
              <a:buFontTx/>
              <a:buNone/>
            </a:pPr>
            <a:endParaRPr lang="nl-NL" sz="2800"/>
          </a:p>
        </p:txBody>
      </p:sp>
      <p:pic>
        <p:nvPicPr>
          <p:cNvPr id="5099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9957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021388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Leesstrategieën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nl-NL" sz="2400" i="1"/>
              <a:t>Leesstrategieën helpen leerlingen meer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nl-NL" sz="2400" i="1"/>
              <a:t>actieve lezers te worden die complexere teksten aankunnen.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sz="2400" i="1"/>
          </a:p>
          <a:p>
            <a:pPr>
              <a:lnSpc>
                <a:spcPct val="90000"/>
              </a:lnSpc>
              <a:buFontTx/>
              <a:buNone/>
            </a:pPr>
            <a:r>
              <a:rPr lang="nl-NL" sz="2400"/>
              <a:t> De strategieën uit Nieuwsbegrip:</a:t>
            </a:r>
          </a:p>
          <a:p>
            <a:pPr>
              <a:lnSpc>
                <a:spcPct val="90000"/>
              </a:lnSpc>
            </a:pPr>
            <a:r>
              <a:rPr lang="nl-NL" sz="2400"/>
              <a:t>Voorspellen</a:t>
            </a:r>
          </a:p>
          <a:p>
            <a:pPr>
              <a:lnSpc>
                <a:spcPct val="90000"/>
              </a:lnSpc>
            </a:pPr>
            <a:r>
              <a:rPr lang="nl-NL" sz="2400"/>
              <a:t>Vragen stellen</a:t>
            </a:r>
          </a:p>
          <a:p>
            <a:pPr>
              <a:lnSpc>
                <a:spcPct val="90000"/>
              </a:lnSpc>
            </a:pPr>
            <a:r>
              <a:rPr lang="nl-NL" sz="2400"/>
              <a:t>Samenvatten</a:t>
            </a:r>
          </a:p>
          <a:p>
            <a:pPr>
              <a:lnSpc>
                <a:spcPct val="90000"/>
              </a:lnSpc>
            </a:pPr>
            <a:r>
              <a:rPr lang="nl-NL" sz="2400"/>
              <a:t>Relaties en verwijswoorden herkennen</a:t>
            </a:r>
          </a:p>
          <a:p>
            <a:pPr>
              <a:lnSpc>
                <a:spcPct val="90000"/>
              </a:lnSpc>
            </a:pPr>
            <a:r>
              <a:rPr lang="nl-NL" sz="2400"/>
              <a:t>Ophelderen van onduidelijkheden of moeilijke woorden</a:t>
            </a:r>
          </a:p>
        </p:txBody>
      </p:sp>
      <p:pic>
        <p:nvPicPr>
          <p:cNvPr id="5109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0981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21388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nl-NL"/>
              <a:t>Werkvormen die werken!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nl-NL"/>
              <a:t>Duo lezen</a:t>
            </a:r>
          </a:p>
          <a:p>
            <a:pPr algn="ctr">
              <a:buFontTx/>
              <a:buNone/>
            </a:pPr>
            <a:endParaRPr lang="nl-NL"/>
          </a:p>
          <a:p>
            <a:pPr algn="ctr">
              <a:buFontTx/>
              <a:buNone/>
            </a:pPr>
            <a:r>
              <a:rPr lang="nl-NL"/>
              <a:t>Rolwisselend lezen</a:t>
            </a:r>
          </a:p>
          <a:p>
            <a:pPr algn="ctr">
              <a:buFontTx/>
              <a:buNone/>
            </a:pPr>
            <a:endParaRPr lang="nl-NL"/>
          </a:p>
          <a:p>
            <a:pPr algn="ctr">
              <a:buFontTx/>
              <a:buNone/>
            </a:pPr>
            <a:r>
              <a:rPr lang="nl-NL"/>
              <a:t>Mindmappen</a:t>
            </a:r>
          </a:p>
        </p:txBody>
      </p:sp>
      <p:pic>
        <p:nvPicPr>
          <p:cNvPr id="5120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11334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05" name="Picture 5" descr="logo_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21388"/>
            <a:ext cx="2381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093788"/>
            <a:ext cx="71913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5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</Words>
  <Application>Microsoft Office PowerPoint</Application>
  <PresentationFormat>Diavoorstelling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Begrijpend lezen</vt:lpstr>
      <vt:lpstr>Kenmerken van sterke lezers</vt:lpstr>
      <vt:lpstr>Kenmerken van zwakke lezers</vt:lpstr>
      <vt:lpstr>Leesstrategieën</vt:lpstr>
      <vt:lpstr>Werkvormen die werken!</vt:lpstr>
      <vt:lpstr>PowerPoint-presentatie</vt:lpstr>
    </vt:vector>
  </TitlesOfParts>
  <Company>Expertisecentrum Nederlands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Begrijpend lezen</dc:title>
  <dc:creator>Cindy Teunissen</dc:creator>
  <cp:lastModifiedBy>Cindy Teunissen</cp:lastModifiedBy>
  <cp:revision>1</cp:revision>
  <dcterms:created xsi:type="dcterms:W3CDTF">2012-05-11T10:23:38Z</dcterms:created>
  <dcterms:modified xsi:type="dcterms:W3CDTF">2012-08-15T07:55:23Z</dcterms:modified>
</cp:coreProperties>
</file>